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7" r:id="rId3"/>
    <p:sldId id="335" r:id="rId4"/>
    <p:sldId id="336" r:id="rId5"/>
    <p:sldId id="337" r:id="rId6"/>
    <p:sldId id="338" r:id="rId7"/>
    <p:sldId id="353" r:id="rId8"/>
    <p:sldId id="339" r:id="rId9"/>
    <p:sldId id="280" r:id="rId10"/>
    <p:sldId id="340" r:id="rId11"/>
    <p:sldId id="344" r:id="rId12"/>
    <p:sldId id="348" r:id="rId13"/>
    <p:sldId id="289" r:id="rId14"/>
    <p:sldId id="355" r:id="rId15"/>
    <p:sldId id="272" r:id="rId16"/>
    <p:sldId id="354" r:id="rId17"/>
  </p:sldIdLst>
  <p:sldSz cx="9144000" cy="6858000" type="screen4x3"/>
  <p:notesSz cx="6858000" cy="91440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43">
          <p15:clr>
            <a:srgbClr val="A4A3A4"/>
          </p15:clr>
        </p15:guide>
        <p15:guide id="2" pos="287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35D7"/>
    <a:srgbClr val="E7F6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49" autoAdjust="0"/>
    <p:restoredTop sz="88070" autoAdjust="0"/>
  </p:normalViewPr>
  <p:slideViewPr>
    <p:cSldViewPr snapToGrid="0" snapToObjects="1">
      <p:cViewPr varScale="1">
        <p:scale>
          <a:sx n="67" d="100"/>
          <a:sy n="67" d="100"/>
        </p:scale>
        <p:origin x="1332" y="60"/>
      </p:cViewPr>
      <p:guideLst>
        <p:guide orient="horz" pos="4043"/>
        <p:guide pos="287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45720" cy="4572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53524-F9CC-4A8B-8CCD-2FA372311425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C9BA0-12B1-45DE-A3F8-3C21B3DBA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889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C9BA0-12B1-45DE-A3F8-3C21B3DBAD0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091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2C81E-8C29-418A-ABD1-B0AF76D7FD22}" type="datetime1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20EF-6207-4808-A3FD-C805D42F6CE8}" type="datetime1">
              <a:rPr lang="en-US" smtClean="0"/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FB132-282E-441A-8EEB-5D8408B1B306}" type="datetime1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79D7B-1342-499D-AF69-7E2BFB4F9C4A}" type="datetime1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E4D0E-B931-4AD8-AAD7-D5D4E2CC273D}" type="datetime1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166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0B2A5-914D-4232-85C1-705D7206BE5E}" type="datetime1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84C7F-870F-4B7D-8048-9D00654DF73E}" type="datetime1">
              <a:rPr lang="en-US" smtClean="0"/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B7A67-4682-4A3B-BD29-FC3A31B9A710}" type="datetime1">
              <a:rPr lang="en-US" smtClean="0"/>
              <a:t>11/10/2014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A82B6-EA00-4AA4-A455-552E92DB192C}" type="datetime1">
              <a:rPr lang="en-US" smtClean="0"/>
              <a:t>11/10/2014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AB3E9-81AA-4F8D-B16B-C967E67B5D73}" type="datetime1">
              <a:rPr lang="en-US" smtClean="0"/>
              <a:t>11/10/2014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9521D-02B5-4E4D-91E7-7198A84E859E}" type="datetime1">
              <a:rPr lang="en-US" smtClean="0"/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39B9F-2072-49EC-9423-418EB3399D5A}" type="datetime1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im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nc/4.0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.be/ZUWRUScRpYs" TargetMode="External"/><Relationship Id="rId2" Type="http://schemas.openxmlformats.org/officeDocument/2006/relationships/hyperlink" Target="http://youtu.be/KRGiP0J62NU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Interfaces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 5010 Program Design Paradigms</a:t>
            </a:r>
          </a:p>
          <a:p>
            <a:r>
              <a:rPr lang="en-US" dirty="0" smtClean="0"/>
              <a:t>"</a:t>
            </a:r>
            <a:r>
              <a:rPr lang="en-US" dirty="0" err="1" smtClean="0"/>
              <a:t>Bootcamp</a:t>
            </a:r>
            <a:r>
              <a:rPr lang="en-US" dirty="0" smtClean="0"/>
              <a:t>"</a:t>
            </a:r>
          </a:p>
          <a:p>
            <a:r>
              <a:rPr lang="en-US" dirty="0" smtClean="0"/>
              <a:t>Lesson 10.2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8" name="Picture 7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</a:t>
              </a:r>
              <a:r>
                <a:rPr lang="en-US" sz="1000" dirty="0" smtClean="0"/>
                <a:t>2012-2014</a:t>
              </a:r>
            </a:p>
            <a:p>
              <a:r>
                <a:rPr lang="en-US" sz="1000" dirty="0" smtClean="0"/>
                <a:t>This work is licensed under a </a:t>
              </a:r>
              <a:r>
                <a:rPr lang="en-US" altLang="en-US" sz="1000" dirty="0" smtClean="0">
                  <a:solidFill>
                    <a:srgbClr val="4374B7"/>
                  </a:solidFill>
                  <a:latin typeface="Helvetica Neue"/>
                  <a:hlinkClick r:id="rId4"/>
                </a:rPr>
                <a:t>Creative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4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 4.0 International License</a:t>
              </a:r>
              <a:r>
                <a:rPr lang="en-US" sz="1000" dirty="0" smtClean="0"/>
                <a:t>.</a:t>
              </a:r>
              <a:endParaRPr lang="en-US" sz="1000" dirty="0"/>
            </a:p>
          </p:txBody>
        </p:sp>
      </p:grp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using dynamic dispatch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Let's imagine a system for manipulating shapes.</a:t>
            </a:r>
          </a:p>
          <a:p>
            <a:r>
              <a:rPr lang="en-US" dirty="0" smtClean="0"/>
              <a:t>We will do this first in the usual functional model, and then re-do it using an OO representation.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17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Requirements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Represent three kinds of shapes:</a:t>
            </a:r>
          </a:p>
          <a:p>
            <a:pPr lvl="1"/>
            <a:r>
              <a:rPr lang="en-US" dirty="0" smtClean="0"/>
              <a:t>circle, </a:t>
            </a:r>
          </a:p>
          <a:p>
            <a:pPr lvl="1"/>
            <a:r>
              <a:rPr lang="en-US" dirty="0" smtClean="0"/>
              <a:t>square</a:t>
            </a:r>
          </a:p>
          <a:p>
            <a:pPr lvl="1"/>
            <a:r>
              <a:rPr lang="en-US" dirty="0" smtClean="0"/>
              <a:t>composite of two shapes </a:t>
            </a:r>
          </a:p>
          <a:p>
            <a:r>
              <a:rPr lang="en-US" dirty="0" smtClean="0"/>
              <a:t>Operations on shapes</a:t>
            </a:r>
          </a:p>
          <a:p>
            <a:pPr lvl="1"/>
            <a:r>
              <a:rPr lang="en-US" dirty="0" smtClean="0"/>
              <a:t>weight : Shape -&gt; Number</a:t>
            </a:r>
          </a:p>
          <a:p>
            <a:pPr lvl="2"/>
            <a:r>
              <a:rPr lang="en-US" dirty="0" smtClean="0"/>
              <a:t>RETURNS: the weight of the given shape, assuming that each shape weighs 1 gram per pixel of area</a:t>
            </a:r>
          </a:p>
          <a:p>
            <a:pPr lvl="1"/>
            <a:r>
              <a:rPr lang="en-US" dirty="0" smtClean="0"/>
              <a:t>add-to-scene : Shape Scene -&gt; Scene</a:t>
            </a:r>
          </a:p>
          <a:p>
            <a:pPr lvl="2"/>
            <a:r>
              <a:rPr lang="en-US" dirty="0" smtClean="0"/>
              <a:t>RETURNS: a scene like the given one, except that the given shape has been painted on it.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24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US" dirty="0" smtClean="0"/>
              <a:t>Video demos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 1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youtu.be/KRGiP0J62NU</a:t>
            </a:r>
            <a:r>
              <a:rPr lang="en-US" dirty="0" smtClean="0"/>
              <a:t> (4:51)</a:t>
            </a:r>
          </a:p>
          <a:p>
            <a:r>
              <a:rPr lang="en-US" dirty="0"/>
              <a:t>part </a:t>
            </a:r>
            <a:r>
              <a:rPr lang="en-US" dirty="0" smtClean="0"/>
              <a:t>2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youtu.be/ZUWRUScRpYs</a:t>
            </a:r>
            <a:r>
              <a:rPr lang="en-US" dirty="0" smtClean="0"/>
              <a:t> (6:13)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38400" y="3401516"/>
            <a:ext cx="6096000" cy="9233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Again, these videos are a little old.  They talk about “domain knowledge” and contain other things that don’t quite meet our current coding standards, sorry.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67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Self-Referential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457200" y="1147482"/>
            <a:ext cx="8229600" cy="551299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(define composite%</a:t>
            </a:r>
          </a:p>
          <a:p>
            <a:pPr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(class* object% (Shape&lt;%&gt;)</a:t>
            </a:r>
          </a:p>
          <a:p>
            <a:pPr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   (init-field front   ; Shape, the shape in front</a:t>
            </a:r>
          </a:p>
          <a:p>
            <a:pPr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               back)   ; Shape, the shape in back               </a:t>
            </a:r>
          </a:p>
          <a:p>
            <a:pPr>
              <a:buNone/>
            </a:pPr>
            <a:endParaRPr lang="en-US" sz="2000" b="1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   (super-new)</a:t>
            </a:r>
          </a:p>
          <a:p>
            <a:pPr>
              <a:buNone/>
            </a:pPr>
            <a:endParaRPr lang="en-US" sz="2000" b="1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  </a:t>
            </a:r>
          </a:p>
          <a:p>
            <a:pPr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   (define/public (weight) (+ (send front weight)</a:t>
            </a:r>
          </a:p>
          <a:p>
            <a:pPr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                              (send back weight)))</a:t>
            </a:r>
          </a:p>
          <a:p>
            <a:pPr>
              <a:buNone/>
            </a:pPr>
            <a:endParaRPr lang="en-US" sz="2000" b="1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   ;; all we know here is that front and back implement Shape&lt;%&gt;.</a:t>
            </a:r>
          </a:p>
          <a:p>
            <a:pPr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   ;; we don't know if they are circles, squares, or other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  ;; composites!</a:t>
            </a:r>
          </a:p>
          <a:p>
            <a:pPr>
              <a:buNone/>
            </a:pPr>
            <a:endParaRPr lang="en-US" sz="2000" b="1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   (define/public (add-to-scene scene)</a:t>
            </a:r>
          </a:p>
          <a:p>
            <a:pPr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     (send front add-to-scene</a:t>
            </a:r>
          </a:p>
          <a:p>
            <a:pPr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           (send back add-to-scene scene)))</a:t>
            </a:r>
          </a:p>
          <a:p>
            <a:pPr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   </a:t>
            </a:r>
          </a:p>
          <a:p>
            <a:pPr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   ))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Rectangle 3"/>
          <p:cNvSpPr/>
          <p:nvPr>
            <p:custDataLst>
              <p:tags r:id="rId2"/>
            </p:custDataLst>
          </p:nvPr>
        </p:nvSpPr>
        <p:spPr>
          <a:xfrm>
            <a:off x="7342095" y="3227294"/>
            <a:ext cx="1344706" cy="603773"/>
          </a:xfrm>
          <a:prstGeom prst="rect">
            <a:avLst/>
          </a:prstGeom>
          <a:gradFill flip="none" rotWithShape="1">
            <a:gsLst>
              <a:gs pos="0">
                <a:srgbClr val="9AB5E4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rgbClr val="E1E8F5"/>
              </a:gs>
            </a:gsLst>
            <a:lin ang="2700000" scaled="1"/>
            <a:tileRect/>
          </a:gradFill>
          <a:ln w="63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alibri"/>
              </a:rPr>
              <a:t>Recursion!</a:t>
            </a:r>
          </a:p>
        </p:txBody>
      </p:sp>
      <p:cxnSp>
        <p:nvCxnSpPr>
          <p:cNvPr id="6" name="Straight Arrow Connector 5"/>
          <p:cNvCxnSpPr>
            <a:stCxn id="4" idx="1"/>
          </p:cNvCxnSpPr>
          <p:nvPr>
            <p:custDataLst>
              <p:tags r:id="rId3"/>
            </p:custDataLst>
          </p:nvPr>
        </p:nvCxnSpPr>
        <p:spPr>
          <a:xfrm flipH="1" flipV="1">
            <a:off x="6684983" y="3351009"/>
            <a:ext cx="657112" cy="178172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4" idx="1"/>
          </p:cNvCxnSpPr>
          <p:nvPr>
            <p:custDataLst>
              <p:tags r:id="rId4"/>
            </p:custDataLst>
          </p:nvPr>
        </p:nvCxnSpPr>
        <p:spPr>
          <a:xfrm flipH="1">
            <a:off x="6776423" y="3529181"/>
            <a:ext cx="565672" cy="50427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6486419" y="5153935"/>
            <a:ext cx="2438400" cy="9144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Doesn't care what kind of shape these are: it just works!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847208" y="2228943"/>
            <a:ext cx="2880368" cy="5859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This is called the </a:t>
            </a:r>
            <a:r>
              <a:rPr lang="en-US" i="1" dirty="0" smtClean="0">
                <a:solidFill>
                  <a:srgbClr val="FF0000"/>
                </a:solidFill>
              </a:rPr>
              <a:t>composite</a:t>
            </a:r>
            <a:r>
              <a:rPr lang="en-US" dirty="0" smtClean="0">
                <a:solidFill>
                  <a:schemeClr val="tx1"/>
                </a:solidFill>
              </a:rPr>
              <a:t> pattern</a:t>
            </a:r>
          </a:p>
        </p:txBody>
      </p:sp>
      <p:sp>
        <p:nvSpPr>
          <p:cNvPr id="23" name="Freeform 22"/>
          <p:cNvSpPr/>
          <p:nvPr/>
        </p:nvSpPr>
        <p:spPr>
          <a:xfrm>
            <a:off x="5620871" y="3778624"/>
            <a:ext cx="1512846" cy="1371600"/>
          </a:xfrm>
          <a:custGeom>
            <a:avLst/>
            <a:gdLst>
              <a:gd name="connsiteX0" fmla="*/ 1331258 w 1512846"/>
              <a:gd name="connsiteY0" fmla="*/ 1371600 h 1371600"/>
              <a:gd name="connsiteX1" fmla="*/ 1398494 w 1512846"/>
              <a:gd name="connsiteY1" fmla="*/ 874058 h 1371600"/>
              <a:gd name="connsiteX2" fmla="*/ 0 w 1512846"/>
              <a:gd name="connsiteY2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12846" h="1371600">
                <a:moveTo>
                  <a:pt x="1331258" y="1371600"/>
                </a:moveTo>
                <a:cubicBezTo>
                  <a:pt x="1475814" y="1237129"/>
                  <a:pt x="1620370" y="1102658"/>
                  <a:pt x="1398494" y="874058"/>
                </a:cubicBezTo>
                <a:cubicBezTo>
                  <a:pt x="1176618" y="645458"/>
                  <a:pt x="588309" y="322729"/>
                  <a:pt x="0" y="0"/>
                </a:cubicBezTo>
              </a:path>
            </a:pathLst>
          </a:custGeom>
          <a:noFill/>
          <a:ln w="635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059259" y="274638"/>
            <a:ext cx="1965869" cy="168217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Observe how self-referential data appears in the OO version.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 and Contracts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a function takes an object as an argument, all it can do is to send messages to it.</a:t>
            </a:r>
          </a:p>
          <a:p>
            <a:r>
              <a:rPr lang="en-US" dirty="0" smtClean="0"/>
              <a:t>There might be many classes that accept the same set of messages</a:t>
            </a:r>
          </a:p>
          <a:p>
            <a:r>
              <a:rPr lang="en-US" dirty="0" smtClean="0"/>
              <a:t>So contracts should always be in terms of interfaces, not classes.</a:t>
            </a:r>
          </a:p>
          <a:p>
            <a:r>
              <a:rPr lang="en-US" dirty="0" smtClean="0"/>
              <a:t>We’ll see examples of this later.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0755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We’ve seen how an interface can be used to express an API that works for objects of several classes</a:t>
            </a:r>
          </a:p>
          <a:p>
            <a:r>
              <a:rPr lang="en-US" dirty="0" smtClean="0"/>
              <a:t>We’ve seen how to build recursive data using the composite pattern.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Study the files in the Examples folder:</a:t>
            </a:r>
          </a:p>
          <a:p>
            <a:pPr lvl="1"/>
            <a:r>
              <a:rPr lang="en-US" dirty="0" smtClean="0"/>
              <a:t>10-2-space-invaders.rkt</a:t>
            </a:r>
          </a:p>
          <a:p>
            <a:pPr lvl="1"/>
            <a:r>
              <a:rPr lang="en-US" dirty="0" smtClean="0"/>
              <a:t>10-4 through 10-6: versions of </a:t>
            </a:r>
            <a:r>
              <a:rPr lang="en-US" dirty="0" err="1" smtClean="0"/>
              <a:t>shapes.rkt</a:t>
            </a:r>
            <a:endParaRPr lang="en-US" dirty="0"/>
          </a:p>
          <a:p>
            <a:r>
              <a:rPr lang="en-US" smtClean="0"/>
              <a:t>Do </a:t>
            </a:r>
            <a:r>
              <a:rPr lang="en-US" dirty="0"/>
              <a:t>the Guided </a:t>
            </a:r>
            <a:r>
              <a:rPr lang="en-US" dirty="0" smtClean="0"/>
              <a:t>Practices</a:t>
            </a:r>
          </a:p>
          <a:p>
            <a:r>
              <a:rPr lang="en-US" dirty="0" smtClean="0"/>
              <a:t>If you have questions about this lesson, ask them on the Discussion Board</a:t>
            </a:r>
          </a:p>
          <a:p>
            <a:r>
              <a:rPr lang="en-US" dirty="0" smtClean="0"/>
              <a:t>Go on to the next lesson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31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this lesson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See how an interfaces defines a common API for objects of possibly different classes.</a:t>
            </a:r>
          </a:p>
          <a:p>
            <a:r>
              <a:rPr lang="en-US" dirty="0" smtClean="0"/>
              <a:t>Learn how interfaces are expressed in the Racket object system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Our classes all responded to the same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World%</a:t>
            </a:r>
            <a:r>
              <a:rPr lang="en-US" dirty="0" smtClean="0"/>
              <a:t>, </a:t>
            </a:r>
            <a:r>
              <a:rPr lang="en-US" b="1" dirty="0" smtClean="0"/>
              <a:t>Bomb%</a:t>
            </a:r>
            <a:r>
              <a:rPr lang="en-US" dirty="0" smtClean="0"/>
              <a:t>, and </a:t>
            </a:r>
            <a:r>
              <a:rPr lang="en-US" b="1" dirty="0" err="1" smtClean="0"/>
              <a:t>Heli</a:t>
            </a:r>
            <a:r>
              <a:rPr lang="en-US" b="1" dirty="0" smtClean="0"/>
              <a:t>% </a:t>
            </a:r>
            <a:r>
              <a:rPr lang="en-US" dirty="0" smtClean="0"/>
              <a:t>all respond to</a:t>
            </a:r>
          </a:p>
          <a:p>
            <a:pPr lvl="1"/>
            <a:r>
              <a:rPr lang="en-US" b="1" dirty="0" smtClean="0"/>
              <a:t>after-tick</a:t>
            </a:r>
          </a:p>
          <a:p>
            <a:pPr lvl="1"/>
            <a:r>
              <a:rPr lang="en-US" b="1" dirty="0" smtClean="0"/>
              <a:t>after-mouse-event</a:t>
            </a:r>
          </a:p>
          <a:p>
            <a:pPr lvl="1"/>
            <a:r>
              <a:rPr lang="en-US" b="1" dirty="0" smtClean="0"/>
              <a:t>after-key-event</a:t>
            </a:r>
          </a:p>
          <a:p>
            <a:pPr lvl="1"/>
            <a:r>
              <a:rPr lang="en-US" b="1" dirty="0" smtClean="0"/>
              <a:t>to-scene</a:t>
            </a:r>
          </a:p>
          <a:p>
            <a:r>
              <a:rPr lang="en-US" dirty="0" smtClean="0"/>
              <a:t>If we wanted to add another class of object to our system, we would probably want it to respond to these same messages.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01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Our classes all responded to the same </a:t>
            </a:r>
            <a:r>
              <a:rPr lang="en-US" dirty="0" smtClean="0"/>
              <a:t>messages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Furthermore, these methods all had similar contracts and similar purpose statements.</a:t>
            </a:r>
          </a:p>
          <a:p>
            <a:r>
              <a:rPr lang="en-US" dirty="0"/>
              <a:t>If we wanted to add another class of object to our system, we would probably want </a:t>
            </a:r>
            <a:r>
              <a:rPr lang="en-US" dirty="0" smtClean="0"/>
              <a:t>its versions of these methods to have contracts and purpose statements that are similar to the existing ones.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28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Remember:  we are always looking for ways to </a:t>
            </a:r>
            <a:r>
              <a:rPr lang="en-US" i="1" dirty="0" smtClean="0"/>
              <a:t>document</a:t>
            </a:r>
            <a:r>
              <a:rPr lang="en-US" dirty="0" smtClean="0"/>
              <a:t> the design of our system </a:t>
            </a:r>
          </a:p>
          <a:p>
            <a:r>
              <a:rPr lang="en-US" dirty="0" smtClean="0"/>
              <a:t>We document this part of our design as an </a:t>
            </a:r>
            <a:r>
              <a:rPr lang="en-US" i="1" dirty="0" smtClean="0">
                <a:solidFill>
                  <a:srgbClr val="FF0000"/>
                </a:solidFill>
              </a:rPr>
              <a:t>interface</a:t>
            </a:r>
            <a:r>
              <a:rPr lang="en-US" dirty="0" smtClean="0"/>
              <a:t>.</a:t>
            </a:r>
          </a:p>
          <a:p>
            <a:r>
              <a:rPr lang="en-US" dirty="0"/>
              <a:t>An interface describes a group of classes with the same functions on them.</a:t>
            </a:r>
          </a:p>
          <a:p>
            <a:r>
              <a:rPr lang="en-US" i="1" dirty="0"/>
              <a:t> </a:t>
            </a:r>
            <a:r>
              <a:rPr lang="en-US" dirty="0"/>
              <a:t>World, </a:t>
            </a:r>
            <a:r>
              <a:rPr lang="en-US" dirty="0" err="1"/>
              <a:t>Heli</a:t>
            </a:r>
            <a:r>
              <a:rPr lang="en-US" dirty="0"/>
              <a:t>, Bombs, Bomb all </a:t>
            </a:r>
            <a:r>
              <a:rPr lang="en-US" i="1" dirty="0" smtClean="0">
                <a:solidFill>
                  <a:srgbClr val="FF0000"/>
                </a:solidFill>
              </a:rPr>
              <a:t>implement</a:t>
            </a:r>
            <a:r>
              <a:rPr lang="en-US" dirty="0" smtClean="0"/>
              <a:t> </a:t>
            </a:r>
            <a:r>
              <a:rPr lang="en-US" dirty="0"/>
              <a:t>this </a:t>
            </a:r>
            <a:r>
              <a:rPr lang="en-US" dirty="0" smtClean="0"/>
              <a:t>interface.</a:t>
            </a:r>
            <a:endParaRPr lang="en-US" i="1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0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err="1" smtClean="0"/>
              <a:t>WorldObj</a:t>
            </a:r>
            <a:r>
              <a:rPr lang="en-US" b="1" dirty="0" smtClean="0"/>
              <a:t>&lt;%&gt; </a:t>
            </a:r>
            <a:r>
              <a:rPr lang="en-US" dirty="0" smtClean="0"/>
              <a:t>interface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4709160" cy="4525963"/>
          </a:xfrm>
        </p:spPr>
        <p:txBody>
          <a:bodyPr>
            <a:normAutofit fontScale="55000" lnSpcReduction="20000"/>
          </a:bodyPr>
          <a:lstStyle/>
          <a:p>
            <a:r>
              <a:rPr lang="en-US" sz="1800" dirty="0"/>
              <a:t>(define </a:t>
            </a:r>
            <a:r>
              <a:rPr lang="en-US" sz="1800" dirty="0" err="1"/>
              <a:t>WorldObj</a:t>
            </a:r>
            <a:r>
              <a:rPr lang="en-US" sz="1800" dirty="0"/>
              <a:t>&lt;%&gt;</a:t>
            </a:r>
          </a:p>
          <a:p>
            <a:r>
              <a:rPr lang="en-US" sz="1800" dirty="0"/>
              <a:t>  (interface ()</a:t>
            </a:r>
          </a:p>
          <a:p>
            <a:endParaRPr lang="en-US" sz="1800" dirty="0"/>
          </a:p>
          <a:p>
            <a:r>
              <a:rPr lang="en-US" sz="1800" dirty="0"/>
              <a:t>    ; -&gt; </a:t>
            </a:r>
            <a:r>
              <a:rPr lang="en-US" sz="1800" dirty="0" err="1"/>
              <a:t>WorldObj</a:t>
            </a:r>
            <a:r>
              <a:rPr lang="en-US" sz="1800" dirty="0"/>
              <a:t>&lt;%&gt;</a:t>
            </a:r>
          </a:p>
          <a:p>
            <a:r>
              <a:rPr lang="en-US" sz="1800" dirty="0"/>
              <a:t>    ; GIVEN: no arguments</a:t>
            </a:r>
          </a:p>
          <a:p>
            <a:r>
              <a:rPr lang="en-US" sz="1800" dirty="0"/>
              <a:t>    ; RETURNS: the state of this object that should follow a</a:t>
            </a:r>
          </a:p>
          <a:p>
            <a:r>
              <a:rPr lang="en-US" sz="1800" dirty="0"/>
              <a:t>    ; tick. </a:t>
            </a:r>
          </a:p>
          <a:p>
            <a:r>
              <a:rPr lang="en-US" sz="1800" dirty="0"/>
              <a:t>    after-tick          </a:t>
            </a:r>
          </a:p>
          <a:p>
            <a:endParaRPr lang="en-US" sz="1800" dirty="0"/>
          </a:p>
          <a:p>
            <a:r>
              <a:rPr lang="en-US" sz="1800" dirty="0"/>
              <a:t>    ; Number </a:t>
            </a:r>
            <a:r>
              <a:rPr lang="en-US" sz="1800" dirty="0" err="1"/>
              <a:t>Number</a:t>
            </a:r>
            <a:r>
              <a:rPr lang="en-US" sz="1800" dirty="0"/>
              <a:t> </a:t>
            </a:r>
            <a:r>
              <a:rPr lang="en-US" sz="1800" dirty="0" err="1"/>
              <a:t>MouseEvent</a:t>
            </a:r>
            <a:r>
              <a:rPr lang="en-US" sz="1800" dirty="0"/>
              <a:t> -&gt; </a:t>
            </a:r>
            <a:r>
              <a:rPr lang="en-US" sz="1800" dirty="0" err="1"/>
              <a:t>WorldObj</a:t>
            </a:r>
            <a:r>
              <a:rPr lang="en-US" sz="1800" dirty="0"/>
              <a:t>&lt;%&gt;</a:t>
            </a:r>
          </a:p>
          <a:p>
            <a:r>
              <a:rPr lang="en-US" sz="1800" dirty="0"/>
              <a:t>    ; GIVEN: a location and a mouse event</a:t>
            </a:r>
          </a:p>
          <a:p>
            <a:r>
              <a:rPr lang="en-US" sz="1800" dirty="0"/>
              <a:t>    ; RETURNS: the state of this object that should follow the</a:t>
            </a:r>
          </a:p>
          <a:p>
            <a:r>
              <a:rPr lang="en-US" sz="1800" dirty="0"/>
              <a:t>    ; mouse event.</a:t>
            </a:r>
          </a:p>
          <a:p>
            <a:r>
              <a:rPr lang="en-US" sz="1800" dirty="0"/>
              <a:t>    after-mouse-event   </a:t>
            </a:r>
          </a:p>
          <a:p>
            <a:endParaRPr lang="en-US" sz="1800" dirty="0"/>
          </a:p>
          <a:p>
            <a:r>
              <a:rPr lang="en-US" sz="1800" dirty="0"/>
              <a:t>    ; </a:t>
            </a:r>
            <a:r>
              <a:rPr lang="en-US" sz="1800" dirty="0" err="1"/>
              <a:t>KeyEvent</a:t>
            </a:r>
            <a:r>
              <a:rPr lang="en-US" sz="1800" dirty="0"/>
              <a:t> -&gt; </a:t>
            </a:r>
            <a:r>
              <a:rPr lang="en-US" sz="1800" dirty="0" err="1"/>
              <a:t>WorldObj</a:t>
            </a:r>
            <a:r>
              <a:rPr lang="en-US" sz="1800" dirty="0"/>
              <a:t>&lt;%&gt;</a:t>
            </a:r>
          </a:p>
          <a:p>
            <a:r>
              <a:rPr lang="en-US" sz="1800" dirty="0"/>
              <a:t>    ; GIVEN: a key event</a:t>
            </a:r>
          </a:p>
          <a:p>
            <a:r>
              <a:rPr lang="en-US" sz="1800" dirty="0"/>
              <a:t>    ; RETURNS: the state of this object that should follow the</a:t>
            </a:r>
          </a:p>
          <a:p>
            <a:r>
              <a:rPr lang="en-US" sz="1800" dirty="0"/>
              <a:t>    ; key event.</a:t>
            </a:r>
          </a:p>
          <a:p>
            <a:r>
              <a:rPr lang="en-US" sz="1800" dirty="0"/>
              <a:t>    after-key-event     </a:t>
            </a:r>
          </a:p>
          <a:p>
            <a:endParaRPr lang="en-US" sz="1800" dirty="0"/>
          </a:p>
          <a:p>
            <a:r>
              <a:rPr lang="en-US" sz="1800" dirty="0"/>
              <a:t>    ; Scene -&gt; Scene</a:t>
            </a:r>
          </a:p>
          <a:p>
            <a:r>
              <a:rPr lang="en-US" sz="1800" dirty="0"/>
              <a:t>    ; GIVEN: a scene</a:t>
            </a:r>
          </a:p>
          <a:p>
            <a:r>
              <a:rPr lang="en-US" sz="1800" dirty="0"/>
              <a:t>    ; RETURNS: a scene like the given one, but with this object</a:t>
            </a:r>
          </a:p>
          <a:p>
            <a:r>
              <a:rPr lang="en-US" sz="1800" dirty="0"/>
              <a:t>    ; painted on it.</a:t>
            </a:r>
          </a:p>
          <a:p>
            <a:r>
              <a:rPr lang="en-US" sz="1800" dirty="0"/>
              <a:t>    to-scene</a:t>
            </a:r>
          </a:p>
          <a:p>
            <a:r>
              <a:rPr lang="en-US" sz="1800" dirty="0"/>
              <a:t>    ))</a:t>
            </a:r>
          </a:p>
          <a:p>
            <a:endParaRPr lang="en-US" sz="1800" dirty="0"/>
          </a:p>
        </p:txBody>
      </p:sp>
      <p:sp>
        <p:nvSpPr>
          <p:cNvPr id="6" name="Rectangle 5"/>
          <p:cNvSpPr/>
          <p:nvPr/>
        </p:nvSpPr>
        <p:spPr>
          <a:xfrm>
            <a:off x="5084064" y="1417638"/>
            <a:ext cx="3904488" cy="388588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In Racket, we write down an interface like this.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The convention is that names of interfaces end in </a:t>
            </a:r>
            <a:r>
              <a:rPr lang="en-US" sz="1600" b="1" dirty="0">
                <a:solidFill>
                  <a:schemeClr val="tx1"/>
                </a:solidFill>
              </a:rPr>
              <a:t>&lt;%&gt;</a:t>
            </a:r>
            <a:r>
              <a:rPr lang="en-US" sz="1600" dirty="0">
                <a:solidFill>
                  <a:schemeClr val="tx1"/>
                </a:solidFill>
              </a:rPr>
              <a:t> , which is silent, like </a:t>
            </a:r>
            <a:r>
              <a:rPr lang="en-US" sz="1600" b="1" dirty="0">
                <a:solidFill>
                  <a:schemeClr val="tx1"/>
                </a:solidFill>
              </a:rPr>
              <a:t>%</a:t>
            </a:r>
            <a:r>
              <a:rPr lang="en-US" sz="1600" dirty="0">
                <a:solidFill>
                  <a:schemeClr val="tx1"/>
                </a:solidFill>
              </a:rPr>
              <a:t> .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The interface lists the names of the methods that a class needs to have to satisfy this interface.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We list the contract and purpose statement for each method.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Racket is an </a:t>
            </a:r>
            <a:r>
              <a:rPr lang="en-US" sz="1600">
                <a:solidFill>
                  <a:schemeClr val="tx1"/>
                </a:solidFill>
              </a:rPr>
              <a:t>untyped </a:t>
            </a:r>
            <a:r>
              <a:rPr lang="en-US" sz="1600" smtClean="0">
                <a:solidFill>
                  <a:schemeClr val="tx1"/>
                </a:solidFill>
              </a:rPr>
              <a:t>language, </a:t>
            </a:r>
            <a:r>
              <a:rPr lang="en-US" sz="1600" dirty="0">
                <a:solidFill>
                  <a:schemeClr val="tx1"/>
                </a:solidFill>
              </a:rPr>
              <a:t>so the contracts are just comments.</a:t>
            </a:r>
          </a:p>
        </p:txBody>
      </p:sp>
    </p:spTree>
    <p:extLst>
      <p:ext uri="{BB962C8B-B14F-4D97-AF65-F5344CB8AC3E}">
        <p14:creationId xmlns:p14="http://schemas.microsoft.com/office/powerpoint/2010/main" val="133518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Function Contracts </a:t>
            </a:r>
            <a:r>
              <a:rPr lang="en-US" dirty="0" err="1" smtClean="0"/>
              <a:t>vs</a:t>
            </a:r>
            <a:r>
              <a:rPr lang="en-US" dirty="0" smtClean="0"/>
              <a:t> Method Contracts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In the functional version, we would write things like</a:t>
            </a:r>
          </a:p>
          <a:p>
            <a:pPr marL="0" indent="0">
              <a:buNone/>
            </a:pP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;; bomb-after-key-event</a:t>
            </a:r>
          </a:p>
          <a:p>
            <a:pPr marL="0" indent="0">
              <a:buNone/>
            </a:pP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;; : Bomb </a:t>
            </a:r>
            <a:r>
              <a:rPr lang="en-US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KeyEvent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-&gt; Bomb</a:t>
            </a:r>
          </a:p>
          <a:p>
            <a:pPr marL="0" indent="0">
              <a:buNone/>
            </a:pPr>
            <a:r>
              <a:rPr lang="en-US" dirty="0" smtClean="0"/>
              <a:t>In the OO version, our method contract is just</a:t>
            </a:r>
          </a:p>
          <a:p>
            <a:pPr marL="0" indent="0">
              <a:buNone/>
            </a:pP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;; after-key-event </a:t>
            </a:r>
          </a:p>
          <a:p>
            <a:pPr marL="0" indent="0">
              <a:buNone/>
            </a:pP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;; : </a:t>
            </a:r>
            <a:r>
              <a:rPr lang="en-US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KeyEvent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-&gt; </a:t>
            </a:r>
            <a:r>
              <a:rPr lang="en-US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WorldObj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&lt;%&gt;</a:t>
            </a:r>
          </a:p>
          <a:p>
            <a:pPr marL="0" indent="0">
              <a:buNone/>
            </a:pPr>
            <a:r>
              <a:rPr lang="en-US" dirty="0" smtClean="0"/>
              <a:t>Instead of working on "the given bomb", the method works on "</a:t>
            </a:r>
            <a:r>
              <a:rPr lang="en-US" b="1" i="1" dirty="0" smtClean="0"/>
              <a:t>this</a:t>
            </a:r>
            <a:r>
              <a:rPr lang="en-US" dirty="0" smtClean="0"/>
              <a:t> object".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90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Connecting a class and an interface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5603875" cy="4525963"/>
          </a:xfrm>
        </p:spPr>
        <p:txBody>
          <a:bodyPr>
            <a:normAutofit/>
          </a:bodyPr>
          <a:lstStyle/>
          <a:p>
            <a:r>
              <a:rPr lang="en-US" sz="1600" dirty="0"/>
              <a:t>(define World% </a:t>
            </a:r>
            <a:endParaRPr lang="en-US" sz="1600" dirty="0" smtClean="0"/>
          </a:p>
          <a:p>
            <a:r>
              <a:rPr lang="en-US" sz="1600" dirty="0"/>
              <a:t> </a:t>
            </a:r>
            <a:r>
              <a:rPr lang="en-US" sz="1600" dirty="0" smtClean="0"/>
              <a:t>(</a:t>
            </a:r>
            <a:r>
              <a:rPr lang="en-US" sz="1600" dirty="0"/>
              <a:t>class* object% </a:t>
            </a:r>
            <a:r>
              <a:rPr lang="en-US" sz="1600" dirty="0">
                <a:solidFill>
                  <a:srgbClr val="FF0000"/>
                </a:solidFill>
              </a:rPr>
              <a:t>(</a:t>
            </a:r>
            <a:r>
              <a:rPr lang="en-US" sz="1600" dirty="0" err="1">
                <a:solidFill>
                  <a:srgbClr val="FF0000"/>
                </a:solidFill>
              </a:rPr>
              <a:t>WorldObj</a:t>
            </a:r>
            <a:r>
              <a:rPr lang="en-US" sz="1600" dirty="0" smtClean="0">
                <a:solidFill>
                  <a:srgbClr val="FF0000"/>
                </a:solidFill>
              </a:rPr>
              <a:t>&lt;%&gt;)</a:t>
            </a:r>
          </a:p>
          <a:p>
            <a:r>
              <a:rPr lang="en-US" sz="1600" dirty="0" smtClean="0"/>
              <a:t>         </a:t>
            </a:r>
            <a:endParaRPr lang="en-US" sz="1600" dirty="0"/>
          </a:p>
          <a:p>
            <a:r>
              <a:rPr lang="en-US" sz="1600" dirty="0"/>
              <a:t>   </a:t>
            </a:r>
            <a:r>
              <a:rPr lang="en-US" sz="1600" dirty="0" smtClean="0"/>
              <a:t>; </a:t>
            </a:r>
            <a:r>
              <a:rPr lang="en-US" sz="1600" dirty="0"/>
              <a:t>a Helicopter </a:t>
            </a:r>
            <a:r>
              <a:rPr lang="en-US" sz="1600" dirty="0" smtClean="0"/>
              <a:t>--the </a:t>
            </a:r>
            <a:r>
              <a:rPr lang="en-US" sz="1600" dirty="0"/>
              <a:t>helicopter in the </a:t>
            </a:r>
            <a:r>
              <a:rPr lang="en-US" sz="1600" dirty="0" smtClean="0"/>
              <a:t>game</a:t>
            </a:r>
          </a:p>
          <a:p>
            <a:r>
              <a:rPr lang="en-US" sz="1600" dirty="0" smtClean="0"/>
              <a:t>   (</a:t>
            </a:r>
            <a:r>
              <a:rPr lang="en-US" sz="1600" dirty="0" err="1"/>
              <a:t>init</a:t>
            </a:r>
            <a:r>
              <a:rPr lang="en-US" sz="1600" dirty="0"/>
              <a:t>-field </a:t>
            </a:r>
            <a:r>
              <a:rPr lang="en-US" sz="1600" dirty="0" err="1"/>
              <a:t>heli</a:t>
            </a:r>
            <a:r>
              <a:rPr lang="en-US" sz="1600" dirty="0" smtClean="0"/>
              <a:t>)</a:t>
            </a:r>
          </a:p>
          <a:p>
            <a:endParaRPr lang="en-US" sz="1600" dirty="0" smtClean="0"/>
          </a:p>
          <a:p>
            <a:r>
              <a:rPr lang="en-US" sz="1600" dirty="0"/>
              <a:t> </a:t>
            </a:r>
            <a:r>
              <a:rPr lang="en-US" sz="1600" dirty="0" smtClean="0"/>
              <a:t>  ; </a:t>
            </a:r>
            <a:r>
              <a:rPr lang="en-US" sz="1600" dirty="0"/>
              <a:t>a </a:t>
            </a:r>
            <a:r>
              <a:rPr lang="en-US" sz="1600" dirty="0" err="1"/>
              <a:t>ListOf</a:t>
            </a:r>
            <a:r>
              <a:rPr lang="en-US" sz="1600" dirty="0"/>
              <a:t>&lt;Bomb&gt; -- </a:t>
            </a:r>
            <a:r>
              <a:rPr lang="en-US" sz="1600" dirty="0" smtClean="0"/>
              <a:t>the </a:t>
            </a:r>
            <a:r>
              <a:rPr lang="en-US" sz="1600" dirty="0"/>
              <a:t>list of bombs that </a:t>
            </a:r>
            <a:endParaRPr lang="en-US" sz="1600" dirty="0" smtClean="0"/>
          </a:p>
          <a:p>
            <a:r>
              <a:rPr lang="en-US" sz="1600" dirty="0"/>
              <a:t> </a:t>
            </a:r>
            <a:r>
              <a:rPr lang="en-US" sz="1600" dirty="0" smtClean="0"/>
              <a:t>  ; the </a:t>
            </a:r>
            <a:r>
              <a:rPr lang="en-US" sz="1600" dirty="0"/>
              <a:t>UFO has dropped.   </a:t>
            </a:r>
            <a:r>
              <a:rPr lang="en-US" sz="1600" dirty="0" smtClean="0"/>
              <a:t>      </a:t>
            </a:r>
            <a:endParaRPr lang="en-US" sz="1600" dirty="0"/>
          </a:p>
          <a:p>
            <a:r>
              <a:rPr lang="en-US" sz="1600" dirty="0" smtClean="0"/>
              <a:t>   (</a:t>
            </a:r>
            <a:r>
              <a:rPr lang="en-US" sz="1600" dirty="0" err="1"/>
              <a:t>init</a:t>
            </a:r>
            <a:r>
              <a:rPr lang="en-US" sz="1600" dirty="0"/>
              <a:t>-field bombs</a:t>
            </a:r>
            <a:r>
              <a:rPr lang="en-US" sz="1600" dirty="0" smtClean="0"/>
              <a:t>)</a:t>
            </a:r>
          </a:p>
          <a:p>
            <a:endParaRPr lang="en-US" sz="1600" dirty="0"/>
          </a:p>
          <a:p>
            <a:r>
              <a:rPr lang="en-US" sz="1600" dirty="0" smtClean="0"/>
              <a:t>   ...))</a:t>
            </a:r>
            <a:endParaRPr lang="en-US" sz="1600" dirty="0"/>
          </a:p>
          <a:p>
            <a:r>
              <a:rPr lang="en-US" sz="1600" dirty="0"/>
              <a:t>    </a:t>
            </a:r>
          </a:p>
        </p:txBody>
      </p:sp>
      <p:sp>
        <p:nvSpPr>
          <p:cNvPr id="5" name="Rectangle 4"/>
          <p:cNvSpPr/>
          <p:nvPr/>
        </p:nvSpPr>
        <p:spPr>
          <a:xfrm>
            <a:off x="6291072" y="1298448"/>
            <a:ext cx="2459736" cy="37673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This specifies that the class </a:t>
            </a:r>
            <a:r>
              <a:rPr lang="en-US" b="1" dirty="0" smtClean="0">
                <a:solidFill>
                  <a:schemeClr val="tx1"/>
                </a:solidFill>
              </a:rPr>
              <a:t>World% </a:t>
            </a:r>
            <a:r>
              <a:rPr lang="en-US" dirty="0" smtClean="0">
                <a:solidFill>
                  <a:schemeClr val="tx1"/>
                </a:solidFill>
              </a:rPr>
              <a:t>implements the </a:t>
            </a:r>
            <a:r>
              <a:rPr lang="en-US" b="1" dirty="0" err="1" smtClean="0">
                <a:solidFill>
                  <a:schemeClr val="tx1"/>
                </a:solidFill>
              </a:rPr>
              <a:t>WorldObj</a:t>
            </a:r>
            <a:r>
              <a:rPr lang="en-US" b="1" dirty="0" smtClean="0">
                <a:solidFill>
                  <a:schemeClr val="tx1"/>
                </a:solidFill>
              </a:rPr>
              <a:t>&lt;%&gt; </a:t>
            </a:r>
            <a:r>
              <a:rPr lang="en-US" dirty="0" smtClean="0">
                <a:solidFill>
                  <a:schemeClr val="tx1"/>
                </a:solidFill>
              </a:rPr>
              <a:t>interface.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(Remember, this used to be </a:t>
            </a:r>
            <a:r>
              <a:rPr lang="en-US" b="1" dirty="0" smtClean="0">
                <a:solidFill>
                  <a:schemeClr val="tx1"/>
                </a:solidFill>
              </a:rPr>
              <a:t>()</a:t>
            </a:r>
            <a:r>
              <a:rPr lang="en-US" dirty="0" smtClean="0">
                <a:solidFill>
                  <a:schemeClr val="tx1"/>
                </a:solidFill>
              </a:rPr>
              <a:t> ).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If we forget to include one of the required methods in </a:t>
            </a:r>
            <a:r>
              <a:rPr lang="en-US" b="1" dirty="0" err="1" smtClean="0">
                <a:solidFill>
                  <a:schemeClr val="tx1"/>
                </a:solidFill>
              </a:rPr>
              <a:t>WorldObj</a:t>
            </a:r>
            <a:r>
              <a:rPr lang="en-US" b="1" dirty="0" smtClean="0">
                <a:solidFill>
                  <a:schemeClr val="tx1"/>
                </a:solidFill>
              </a:rPr>
              <a:t>&lt;%&gt;</a:t>
            </a:r>
            <a:r>
              <a:rPr lang="en-US" dirty="0" smtClean="0">
                <a:solidFill>
                  <a:schemeClr val="tx1"/>
                </a:solidFill>
              </a:rPr>
              <a:t>, we'll get an error message at load time.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904488" y="1600200"/>
            <a:ext cx="2386584" cy="42062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271016" y="5266944"/>
            <a:ext cx="5266944" cy="140817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Interfaces make no difference at run time.  They are part of the design. 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They are one of the very few design documents that Racket will enforce.</a:t>
            </a:r>
          </a:p>
        </p:txBody>
      </p:sp>
    </p:spTree>
    <p:extLst>
      <p:ext uri="{BB962C8B-B14F-4D97-AF65-F5344CB8AC3E}">
        <p14:creationId xmlns:p14="http://schemas.microsoft.com/office/powerpoint/2010/main" val="385405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Interfaces Open Up New Possibilities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space-invaders, when you sent a message you always knew exactly what class the target was in</a:t>
            </a:r>
          </a:p>
          <a:p>
            <a:r>
              <a:rPr lang="en-US" dirty="0" smtClean="0"/>
              <a:t>If you know what interface an object has, you can send a message to it, even if you don't know its class.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965450" y="4765040"/>
            <a:ext cx="2034540" cy="7394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This is called "static dispatch“.</a:t>
            </a:r>
            <a:endParaRPr lang="en-US" dirty="0"/>
          </a:p>
        </p:txBody>
      </p:sp>
      <p:sp>
        <p:nvSpPr>
          <p:cNvPr id="5" name="Freeform 4"/>
          <p:cNvSpPr/>
          <p:nvPr/>
        </p:nvSpPr>
        <p:spPr>
          <a:xfrm flipH="1">
            <a:off x="3982720" y="2590800"/>
            <a:ext cx="1287780" cy="2174240"/>
          </a:xfrm>
          <a:custGeom>
            <a:avLst/>
            <a:gdLst>
              <a:gd name="connsiteX0" fmla="*/ 558800 w 558800"/>
              <a:gd name="connsiteY0" fmla="*/ 1498600 h 1498600"/>
              <a:gd name="connsiteX1" fmla="*/ 0 w 558800"/>
              <a:gd name="connsiteY1" fmla="*/ 0 h 149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58800" h="1498600">
                <a:moveTo>
                  <a:pt x="558800" y="1498600"/>
                </a:moveTo>
                <a:lnTo>
                  <a:pt x="0" y="0"/>
                </a:lnTo>
              </a:path>
            </a:pathLst>
          </a:cu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61100" y="4914900"/>
            <a:ext cx="2005549" cy="83566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This is called "dynamic </a:t>
            </a:r>
            <a:r>
              <a:rPr lang="en-US" dirty="0"/>
              <a:t>dispatch"</a:t>
            </a:r>
          </a:p>
        </p:txBody>
      </p:sp>
      <p:sp>
        <p:nvSpPr>
          <p:cNvPr id="7" name="Freeform 6"/>
          <p:cNvSpPr/>
          <p:nvPr/>
        </p:nvSpPr>
        <p:spPr>
          <a:xfrm>
            <a:off x="7683500" y="3581400"/>
            <a:ext cx="683683" cy="1320800"/>
          </a:xfrm>
          <a:custGeom>
            <a:avLst/>
            <a:gdLst>
              <a:gd name="connsiteX0" fmla="*/ 292100 w 683683"/>
              <a:gd name="connsiteY0" fmla="*/ 1320800 h 1320800"/>
              <a:gd name="connsiteX1" fmla="*/ 635000 w 683683"/>
              <a:gd name="connsiteY1" fmla="*/ 673100 h 1320800"/>
              <a:gd name="connsiteX2" fmla="*/ 0 w 683683"/>
              <a:gd name="connsiteY2" fmla="*/ 0 h 132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3683" h="1320800">
                <a:moveTo>
                  <a:pt x="292100" y="1320800"/>
                </a:moveTo>
                <a:cubicBezTo>
                  <a:pt x="487891" y="1107016"/>
                  <a:pt x="683683" y="893233"/>
                  <a:pt x="635000" y="673100"/>
                </a:cubicBezTo>
                <a:cubicBezTo>
                  <a:pt x="586317" y="452967"/>
                  <a:pt x="293158" y="226483"/>
                  <a:pt x="0" y="0"/>
                </a:cubicBezTo>
              </a:path>
            </a:pathLst>
          </a:cu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513a312b5e619cdaf7b859ecfdd4ced86c96"/>
  <p:tag name="ISPRING_RESOURCE_PATHS_HASH_2" val="f7431e372956dd2e879565b894511b065318c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ICKYSTYLE" val="Cod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ICKYSTYLE" val="Comment Box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ICKYSTYLE" val="Arro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ICKYSTYLE" val="Arrow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smtClean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  <a:lnDef>
      <a:spPr>
        <a:ln w="12700">
          <a:solidFill>
            <a:schemeClr val="tx1"/>
          </a:solidFill>
          <a:tailEnd type="stealth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/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7427</TotalTime>
  <Words>1133</Words>
  <Application>Microsoft Office PowerPoint</Application>
  <PresentationFormat>On-screen Show (4:3)</PresentationFormat>
  <Paragraphs>165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Consolas</vt:lpstr>
      <vt:lpstr>Helvetica Neue</vt:lpstr>
      <vt:lpstr>Office Theme</vt:lpstr>
      <vt:lpstr>Interfaces</vt:lpstr>
      <vt:lpstr>Goals of this lesson</vt:lpstr>
      <vt:lpstr>Our classes all responded to the same messages</vt:lpstr>
      <vt:lpstr>Our classes all responded to the same messages (2)</vt:lpstr>
      <vt:lpstr>Interfaces</vt:lpstr>
      <vt:lpstr>The WorldObj&lt;%&gt; interface</vt:lpstr>
      <vt:lpstr>Function Contracts vs Method Contracts</vt:lpstr>
      <vt:lpstr>Connecting a class and an interface</vt:lpstr>
      <vt:lpstr>Interfaces Open Up New Possibilities</vt:lpstr>
      <vt:lpstr>Example using dynamic dispatch</vt:lpstr>
      <vt:lpstr>System Requirements</vt:lpstr>
      <vt:lpstr>Video demos</vt:lpstr>
      <vt:lpstr>Self-Referential Data</vt:lpstr>
      <vt:lpstr>Interfaces and Contracts</vt:lpstr>
      <vt:lpstr>Summary</vt:lpstr>
      <vt:lpstr>Next Steps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Classes Come From</dc:title>
  <dc:creator>Mitch</dc:creator>
  <cp:lastModifiedBy>Mitchell Wand</cp:lastModifiedBy>
  <cp:revision>167</cp:revision>
  <dcterms:created xsi:type="dcterms:W3CDTF">2006-08-16T00:00:00Z</dcterms:created>
  <dcterms:modified xsi:type="dcterms:W3CDTF">2014-11-11T02:40:59Z</dcterms:modified>
</cp:coreProperties>
</file>